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8" Type="http://schemas.openxmlformats.org/officeDocument/2006/relationships/notesMaster" Target="notesMasters/notesMaster1.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G2-01 · Cover (ca. 1 Minute)</a:t>
            </a:r>
          </a:p>
          <a:p/>
          <a:p>
            <a:r>
              <a:t>**Regie:** Folie steht beim Eintreffen der Klasse. Kurz begrüßen, dann die Leitfrage laut vorlesen und bewusst stehen lassen: „Was ist schwerer: 1 kg Daunen oder 1 kg Stahl?” Noch keine Antworten kommentieren, keine Diskussion zulassen — die Abstimmung folgt auf der nächsten Folie. Heft Kapitel 2 aufschlagen lassen.</a:t>
            </a:r>
          </a:p>
          <a:p/>
          <a:p>
            <a:r>
              <a:t>**Erwartete Schülerreaktionen:** Erste Zwischenrufe („Stahl natürlich!”, „Das ist ein Trick!”). Beides nur mit einem Lächeln quittieren.</a:t>
            </a:r>
          </a:p>
          <a:p/>
          <a:p>
            <a:r>
              <a:t>**Zeit:** 1 Minute (Teil des Einstiegs, gesamt 7 Minuten).</a:t>
            </a:r>
          </a:p>
        </p:txBody>
      </p:sp>
      <p:sp>
        <p:nvSpPr>
          <p:cNvPr id="4" name="Slide Number Placeholder 3"/>
          <p:cNvSpPr>
            <a:spLocks noGrp="1"/>
          </p:cNvSpPr>
          <p:nvPr>
            <p:ph type="sldNum" idx="5" sz="quarter"/>
          </p:nvPr>
        </p:nvSpPr>
        <p:spPr/>
      </p:sp>
    </p:spTree>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G2-02 · Abstimmung Daunen gegen Stahl (ca. 2 Minuten)</a:t>
            </a:r>
          </a:p>
          <a:p/>
          <a:p>
            <a:r>
              <a:t>**Regie:** Die drei Antworten A/B/C nacheinander vorlesen, kurze Bedenkzeit („erst innerlich festlegen”), dann nacheinander abstimmen lassen: „Wer ist für A?” usw. Die ungefähren Stimmenzahlen sichtbar an die Tafel schreiben — sie werden auf Folie 3 wieder aufgegriffen. Keine Begründungen einsammeln, keine Auflösung andeuten.</a:t>
            </a:r>
          </a:p>
          <a:p/>
          <a:p>
            <a:r>
              <a:t>**Erwartete Schülerantworten:** Erfahrungsgemäß stimmt ein großer Teil für B (Stahl) — das ist die belegte Fehlvorstellung „Eisen ist schwerer” (V10). Einige wählen C und wirken unsicher; vereinzelt A („400 Liter Daunen sind doch riesig”).</a:t>
            </a:r>
          </a:p>
          <a:p/>
          <a:p>
            <a:r>
              <a:t>**Hinweis:** Wer C ruft und es begründen will, freundlich bremsen: „Gleich — erst sehen wir, wie die Klasse insgesamt denkt.”</a:t>
            </a:r>
          </a:p>
          <a:p/>
          <a:p>
            <a:r>
              <a:t>**Zeit:** 2 Minuten.</a:t>
            </a:r>
          </a:p>
        </p:txBody>
      </p:sp>
      <p:sp>
        <p:nvSpPr>
          <p:cNvPr id="4" name="Slide Number Placeholder 3"/>
          <p:cNvSpPr>
            <a:spLocks noGrp="1"/>
          </p:cNvSpPr>
          <p:nvPr>
            <p:ph type="sldNum" idx="5" sz="quarter"/>
          </p:nvPr>
        </p:nvSpPr>
        <p:spPr/>
      </p:sp>
    </p:spTree>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G2-03 · Staunfakt-Auflösung (ca. 2 Minuten)</a:t>
            </a:r>
          </a:p>
          <a:p/>
          <a:p>
            <a:r>
              <a:t>**Regie:** Auflösung knapp und klar: „1 kg ist 1 kg — die Masse ist gleich.” Kurz auf das Abstimmungsergebnis an der Tafel zeigen: „Die meisten von euch haben auf den Stoff geschaut, nicht auf die Masse — und genau darum geht es heute.” Dann die beiden Staunfakten wirken lassen: faustgroßer Stahlwürfel (Kantenlänge rund 5 cm, ≈ 127 cm³) gegen eine Badewanne voll Daunen (≈ 400 L). Beim Daunenwert dazusagen, dass es ein ungefährer Wert ist (Daunen lassen sich zusammendrücken).</a:t>
            </a:r>
          </a:p>
          <a:p/>
          <a:p>
            <a:r>
              <a:t>**Erwartete Schülerantworten:** „Boah, nur faustgroß?” — Staunen über das Größenverhältnis. Einzelne fragen, ob die Badewanne stimmt: bestätigen, Größenordnung reicht.</a:t>
            </a:r>
          </a:p>
          <a:p/>
          <a:p>
            <a:r>
              <a:t>**Fachliche Leitplanke:** Formulierung „hat die Masse 1 kg” verwenden, nicht „wiegt 1 kg Gewicht” (RR2). Das Wort „Dichte” fällt heute noch nicht.</a:t>
            </a:r>
          </a:p>
          <a:p/>
          <a:p>
            <a:r>
              <a:t>**Zeit:** 2 Minuten.</a:t>
            </a:r>
          </a:p>
        </p:txBody>
      </p:sp>
      <p:sp>
        <p:nvSpPr>
          <p:cNvPr id="4" name="Slide Number Placeholder 3"/>
          <p:cNvSpPr>
            <a:spLocks noGrp="1"/>
          </p:cNvSpPr>
          <p:nvPr>
            <p:ph type="sldNum" idx="5" sz="quarter"/>
          </p:nvPr>
        </p:nvSpPr>
        <p:spPr/>
      </p:sp>
    </p:spTree>
  </p:cSld>
  <p:clrMapOvr>
    <a:masterClrMapping/>
  </p:clrMapOvr>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G2-04 · „schwer” ist doppeldeutig (ca. 2 Minuten)</a:t>
            </a:r>
          </a:p>
          <a:p/>
          <a:p>
            <a:r>
              <a:t>**Regie:** Spracharbeit als Mini-Gespräch: Beide Karten nacheinander vorlesen lassen (zwei Schüler). Dann fragen: „In welcher Bedeutung hat Jonas vorhin recht gehabt — und in welcher nicht?” Die Stecknadel als Gegenbeispiel betonen: Stahl ist „schwer”, eine Stahl-Stecknadel trotzdem federleicht. Zum Schluss die Kupferzeile unten vorlesen: Die Bezugsangabe „bei gleichem Volumen” macht den Vergleich fair — diese Formel wird heute zur Pflichtformulierung.</a:t>
            </a:r>
          </a:p>
          <a:p/>
          <a:p>
            <a:r>
              <a:t>**Erwartete Schülerantworten:** „Schwer heißt halt viel Kilo” (Bedeutung 1); auf Nachfrage kommt meist von allein „aber Stahl ist irgendwie immer schwer” (Bedeutung 2). Genau diese Spannung benennen.</a:t>
            </a:r>
          </a:p>
          <a:p/>
          <a:p>
            <a:r>
              <a:t>**Zeit:** 2 Minuten (Ende des Einstiegs, gesamt 7 Minuten).</a:t>
            </a:r>
          </a:p>
        </p:txBody>
      </p:sp>
      <p:sp>
        <p:nvSpPr>
          <p:cNvPr id="4" name="Slide Number Placeholder 3"/>
          <p:cNvSpPr>
            <a:spLocks noGrp="1"/>
          </p:cNvSpPr>
          <p:nvPr>
            <p:ph type="sldNum" idx="5" sz="quarter"/>
          </p:nvPr>
        </p:nvSpPr>
        <p:spPr/>
      </p:sp>
    </p:spTree>
  </p:cSld>
  <p:clrMapOvr>
    <a:masterClrMapping/>
  </p:clrMapOvr>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G2-05 · SE 2: Experiment „Würfel im Vergleich” — Auftrag und Hinweise (ca. 4 Minuten)</a:t>
            </a:r>
          </a:p>
          <a:p/>
          <a:p>
            <a:r>
              <a:t>**Regie:** Material zeigen (einen Würfelsatz hochhalten), dann die vier Schritte rechts gemeinsam durchgehen. Schritt 1 doppelt betonen: **Erst die Vorhersage** — Reihenfolge schätzen und in die Vorhersage-Spalte eintragen, bevor die Waage angefasst wird (RR11: Vorhersage vor der Messung). Volumenzeile kurz nachvollziehen: 2 cm · 2 cm · 2 cm = 8 cm³ — „alle Würfel sind exakt gleich groß, deshalb ist der Vergleich fair.” Gruppeneinteilung und Materialausgabe organisieren.</a:t>
            </a:r>
          </a:p>
          <a:p/>
          <a:p>
            <a:r>
              <a:t>**Erwartete Schülerfragen:** „Dürfen wir die Würfel in die Hand nehmen?” — Ja, für die Vorhersage ausdrücklich erwünscht. „Müssen wir alle sieben wiegen?” — Ja, jede Gruppe alle Würfel.</a:t>
            </a:r>
          </a:p>
          <a:p/>
          <a:p>
            <a:r>
              <a:t>**Sicherheit/Organisation:** Waagen vorher tarieren/nullen; Würfelsatz ohne Blei (Systemfestlegung). Pro Gruppe eine Waage (auf 0,1 g genau) und ein Lineal.</a:t>
            </a:r>
          </a:p>
          <a:p/>
          <a:p>
            <a:r>
              <a:t>**Zeit:** 4 Minuten (Beginn der Erarbeitung, gesamt 18 Minuten).</a:t>
            </a:r>
          </a:p>
        </p:txBody>
      </p:sp>
      <p:sp>
        <p:nvSpPr>
          <p:cNvPr id="4" name="Slide Number Placeholder 3"/>
          <p:cNvSpPr>
            <a:spLocks noGrp="1"/>
          </p:cNvSpPr>
          <p:nvPr>
            <p:ph type="sldNum" idx="5" sz="quarter"/>
          </p:nvPr>
        </p:nvSpPr>
        <p:spPr/>
      </p:sp>
    </p:spTree>
  </p:cSld>
  <p:clrMapOvr>
    <a:masterClrMapping/>
  </p:clrMapOvr>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G2-06 · Arbeitsphase Heft 2.1: Vorhersage und Messung (ca. 11 Minuten)</a:t>
            </a:r>
          </a:p>
          <a:p/>
          <a:p>
            <a:r>
              <a:t>**Regie:** Folie bleibt während der gesamten Messphase stehen (Auftrag + Tabellen-Vorschau als Orientierung). Durch die Gruppen gehen und auf die Reihenfolge achten: erst Vorhersage-Spalte komplett, dann wiegen. Gruppen, die fertig sind, vergeben die gemessenen Plätze und vergleichen mit ihrer Vorhersage.</a:t>
            </a:r>
          </a:p>
          <a:p/>
          <a:p>
            <a:r>
              <a:t>**Typische Stolperstellen:**</a:t>
            </a:r>
          </a:p>
          <a:p>
            <a:r>
              <a:t>- Gruppen beginnen sofort mit dem Wiegen → freundlich zur Vorhersage zurückschicken.</a:t>
            </a:r>
          </a:p>
          <a:p>
            <a:r>
              <a:t>- Waage nicht genullt → kurz vormachen.</a:t>
            </a:r>
          </a:p>
          <a:p>
            <a:r>
              <a:t>- Werte ohne Einheit notiert → „Masse in g” in der Spaltenüberschrift zeigen.</a:t>
            </a:r>
          </a:p>
          <a:p/>
          <a:p>
            <a:r>
              <a:t>**Erwartete Messwerte** (Würfelsatz 8 cm³, je nach Satz ±5 %): Buchenholz ≈ 5,6 g, Polystyrol ≈ 8,4 g, Aluminium ≈ 21,6 g, Zink ≈ 56,8 g, Eisen ≈ 63,2 g, Messing ≈ 67,2 g, Kupfer ≈ 71,2 g. Diese Werte NICHT vorab zeigen — Auswertung erst nach der Messung.</a:t>
            </a:r>
          </a:p>
          <a:p/>
          <a:p>
            <a:r>
              <a:t>**Erwartete Schüleräußerungen:** Überraschung, dass Kupfer vor Eisen liegt; viele tippen in der Vorhersage auf Eisen als Platz 1.</a:t>
            </a:r>
          </a:p>
          <a:p/>
          <a:p>
            <a:r>
              <a:t>**Zeit:** 11 Minuten.</a:t>
            </a:r>
          </a:p>
        </p:txBody>
      </p:sp>
      <p:sp>
        <p:nvSpPr>
          <p:cNvPr id="4" name="Slide Number Placeholder 3"/>
          <p:cNvSpPr>
            <a:spLocks noGrp="1"/>
          </p:cNvSpPr>
          <p:nvPr>
            <p:ph type="sldNum" idx="5" sz="quarter"/>
          </p:nvPr>
        </p:nvSpPr>
        <p:spPr/>
      </p:sp>
    </p:spTree>
  </p:cSld>
  <p:clrMapOvr>
    <a:masterClrMapping/>
  </p:clrMapOvr>
</p:notes>
</file>

<file path=ppt/notesSlides/notesSlide2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G2-07 · Klassenwerte sammeln (ca. 3 Minuten)</a:t>
            </a:r>
          </a:p>
          <a:p/>
          <a:p>
            <a:r>
              <a:t>**Regie:** Das Sammelraster am Beamer/an der Tafel füllen: Jede Gruppe nennt reihum ihre Massen (oder nur drei markante Stoffe, wenn die Zeit drängt: Buchenholz, Eisen, Kupfer). Dann die vier Gesprächsimpulse links abarbeiten — zentral ist Impuls 1: Die **Reihenfolge** ist bei allen Gruppen gleich, obwohl die Zahlen leicht streuen.</a:t>
            </a:r>
          </a:p>
          <a:p/>
          <a:p>
            <a:r>
              <a:t>**Erwartete Schülerantworten:**</a:t>
            </a:r>
          </a:p>
          <a:p>
            <a:r>
              <a:t>- „Unsere Zahlen sind ein bisschen anders, aber die Reihenfolge ist gleich.” → Kernbefund, an der Tafel markieren.</a:t>
            </a:r>
          </a:p>
          <a:p>
            <a:r>
              <a:t>- Zu Abweichungen: „Waage zeigt nur 0,1 g genau”, „Würfel war angestoßen/feucht”, „anders abgelesen” — alle gelten lassen, Stichwort Messgenauigkeit.</a:t>
            </a:r>
          </a:p>
          <a:p>
            <a:r>
              <a:t>- Überraschung: Kupfer schwerer als Eisen; Polystyrol schwerer als Holz.</a:t>
            </a:r>
          </a:p>
          <a:p/>
          <a:p>
            <a:r>
              <a:t>**Hinweis:** Hier noch keine Regel formulieren — nur den Befund sichern. Die Deutung folgt auf Folie 9.</a:t>
            </a:r>
          </a:p>
          <a:p/>
          <a:p>
            <a:r>
              <a:t>**Zeit:** 3 Minuten (Ende der Erarbeitung, gesamt 18 Minuten).</a:t>
            </a:r>
          </a:p>
        </p:txBody>
      </p:sp>
      <p:sp>
        <p:nvSpPr>
          <p:cNvPr id="4" name="Slide Number Placeholder 3"/>
          <p:cNvSpPr>
            <a:spLocks noGrp="1"/>
          </p:cNvSpPr>
          <p:nvPr>
            <p:ph type="sldNum" idx="5" sz="quarter"/>
          </p:nvPr>
        </p:nvSpPr>
        <p:spPr/>
      </p:sp>
    </p:spTree>
  </p:cSld>
  <p:clrMapOvr>
    <a:masterClrMapping/>
  </p:clrMapOvr>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G2-08 · Arbeitsphase Heft 2.2: Auswerten und vergleichen (ca. 4 Minuten)</a:t>
            </a:r>
          </a:p>
          <a:p/>
          <a:p>
            <a:r>
              <a:t>**Regie:** Auftrag kurz vorstellen, Teilaufgaben a–c zeigen. Den Satzbaukasten rechts ausdrücklich freigeben: „Ihr dürft die Muster wörtlich übernehmen.” Die Warnung unten einmal laut vorlesen: „Schwerer als” braucht immer die Bezugsangabe „bei gleichem Volumen”. Partnerarbeit mit den eigenen Gruppendaten.</a:t>
            </a:r>
          </a:p>
          <a:p/>
          <a:p>
            <a:r>
              <a:t>**Erwartete Schülerantworten:** a) Reihenfolge Kupfer – Messing – Eisen – Zink – Aluminium – Polystyrol – Buchenholz (je nach Messung). c) Sätze wie „Bei gleichem Volumen ist Eisen deutlich schwerer als Polystyrol.”</a:t>
            </a:r>
          </a:p>
          <a:p/>
          <a:p>
            <a:r>
              <a:t>**Typischer Fehler:** Sätze ohne Bezugsangabe („Kupfer ist schwerer als Holz”). Reaktion: „Ein riesiger Holzbalken ist schwerer als dein Kupferwürfel — was fehlt in deinem Satz?”</a:t>
            </a:r>
          </a:p>
          <a:p/>
          <a:p>
            <a:r>
              <a:t>**Besprechung:** Zwei, drei Sätze vorlesen lassen, Bezugsangabe jeweils einfordern.</a:t>
            </a:r>
          </a:p>
          <a:p/>
          <a:p>
            <a:r>
              <a:t>**Zeit:** 4 Minuten (Beginn der Sicherung, gesamt 8 Minuten).</a:t>
            </a:r>
          </a:p>
        </p:txBody>
      </p:sp>
      <p:sp>
        <p:nvSpPr>
          <p:cNvPr id="4" name="Slide Number Placeholder 3"/>
          <p:cNvSpPr>
            <a:spLocks noGrp="1"/>
          </p:cNvSpPr>
          <p:nvPr>
            <p:ph type="sldNum" idx="5" sz="quarter"/>
          </p:nvPr>
        </p:nvSpPr>
        <p:spPr/>
      </p:sp>
    </p:spTree>
  </p:cSld>
  <p:clrMapOvr>
    <a:masterClrMapping/>
  </p:clrMapOvr>
</p:notes>
</file>

<file path=ppt/notesSlides/notesSlide2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G2-09 · „Der Stoff macht den Unterschied” — Arbeitsformulierung (ca. 2 Minuten)</a:t>
            </a:r>
          </a:p>
          <a:p/>
          <a:p>
            <a:r>
              <a:t>**Regie:** Die drei Befunde links im Unterrichtsgespräch entwickeln (jeweils von den Schülern formulieren lassen, dann auf der Folie bestätigen): gleiches Volumen → fairer Vergleich; verschiedene Massen → es liegt am Stoff; gleiche Reihenfolge in allen Gruppen → Eigenschaft des Stoffes. Dann die neue Sprechweise feierlich einführen: „Kupfer ist schwerer **für seine Größe** als Holz.” Diese Formulierung ist ab jetzt unser Werkzeug — der Fachbegriff dafür kommt erst in einer späteren Stunde (nicht vorgreifen, „Dichte” noch nicht nennen).</a:t>
            </a:r>
          </a:p>
          <a:p/>
          <a:p>
            <a:r>
              <a:t>**Erwartete Schülerantworten:** „Es liegt am Material/Stoff” kommt in der Regel von selbst (Materialkonzept V7 als Brücke). Falls jemand „Dichte” einwirft: würdigen („das Wort heben wir uns auf — erst verdienen wir es uns mit einer Messung”) und bei der Arbeitsformulierung bleiben.</a:t>
            </a:r>
          </a:p>
          <a:p/>
          <a:p>
            <a:r>
              <a:t>**Diagramm rechts:** Beispielmassen aus der Messung (5,6 g / 21,6 g / 71,2 g je 8 cm³) — mit den Klassenwerten vergleichen lassen.</a:t>
            </a:r>
          </a:p>
          <a:p/>
          <a:p>
            <a:r>
              <a:t>**Zeit:** 2 Minuten.</a:t>
            </a:r>
          </a:p>
        </p:txBody>
      </p:sp>
      <p:sp>
        <p:nvSpPr>
          <p:cNvPr id="4" name="Slide Number Placeholder 3"/>
          <p:cNvSpPr>
            <a:spLocks noGrp="1"/>
          </p:cNvSpPr>
          <p:nvPr>
            <p:ph type="sldNum" idx="5" sz="quarter"/>
          </p:nvPr>
        </p:nvSpPr>
        <p:spPr/>
      </p:sp>
    </p:spTree>
  </p:cSld>
  <p:clrMapOvr>
    <a:masterClrMapping/>
  </p:clrMapOvr>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G2-10 · Arbeitsphase Heft 2.3: Teilchenmodell-Deutung (ca. 5 Minuten)</a:t>
            </a:r>
          </a:p>
          <a:p/>
          <a:p>
            <a:r>
              <a:t>**Regie:** Beginn der Übungsphase. Auftrag vorlesen; auf die beiden Muster rechts zeigen, aber NICHT auflösen, welches zum schweren Würfel gehört — genau das sollen die Schüler in ihren Skizzen und ihrer Erklärung selbst entscheiden. Einzelarbeit im Heft (zwei Skizzenkästen + drei Schreibzeilen).</a:t>
            </a:r>
          </a:p>
          <a:p/>
          <a:p>
            <a:r>
              <a:t>**Erwartete Schülerantworten (Erwartungshorizont):** Im schweren Würfel sitzen die Teilchen dichter gepackt (Muster B); außerdem können die Teilchen selbst schwerer sein. Beide Gründe sind richtig — starke Antworten nennen beide. (Heft-Lösung: dichtere Packung UND schwerere Teilchen.)</a:t>
            </a:r>
          </a:p>
          <a:p/>
          <a:p>
            <a:r>
              <a:t>**Typische Fehlvorstellung:** „Im leichten Würfel ist Luft.” Reaktion: „Auch ganz ohne Luft können Stoffe verschieden schwer für ihre Größe sein — die Teilchen selbst und ihre Abstände unterscheiden sich.” (Nicht vertiefen, V4 wird in Stunde 7 mit der Knetkugel-Demo entkräftet.)</a:t>
            </a:r>
          </a:p>
          <a:p/>
          <a:p>
            <a:r>
              <a:t>**Differenzierung:** Schnelle vergleichen ihre beiden Skizzen mit dem Sitznachbarn und einigen sich auf eine gemeinsame Formulierung.</a:t>
            </a:r>
          </a:p>
          <a:p/>
          <a:p>
            <a:r>
              <a:t>**Zeit:** 5 Minuten (Übungsphase, gesamt 9 Minuten).</a:t>
            </a:r>
          </a:p>
        </p:txBody>
      </p:sp>
      <p:sp>
        <p:nvSpPr>
          <p:cNvPr id="4" name="Slide Number Placeholder 3"/>
          <p:cNvSpPr>
            <a:spLocks noGrp="1"/>
          </p:cNvSpPr>
          <p:nvPr>
            <p:ph type="sldNum" idx="5" sz="quarter"/>
          </p:nvPr>
        </p:nvSpPr>
        <p:spPr/>
      </p:sp>
    </p:spTree>
  </p:cSld>
  <p:clrMapOvr>
    <a:masterClrMapping/>
  </p:clrMapOvr>
</p:notes>
</file>

<file path=ppt/notesSlides/notesSlide2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G2-11 · Merksatz M2 + Auflösung Mystery-Würfel (ca. 2 Minuten)</a:t>
            </a:r>
          </a:p>
          <a:p/>
          <a:p>
            <a:r>
              <a:t>**Regie:** Erst die Auflösung des Würfel-Rätsels aus Stunde 1 zelebrieren: beide Würfel noch einmal hochheben (wenn vorhanden), dann auflösen — Styropor und Stahl, gleiche Form, gleiches Volumen, anderer Stoff. Anschließend den Merksatz M2 vorlesen und **abschreiben lassen** (steht wortgleich im Heft als Merksatz-Band in Kapitel 2). Zum Schluss den „Zwischenstand am Steg” kurz ansprechen: „Es liegt am Stoff — nicht an schwer oder groß. Mehr verrate ich noch nicht.” (Zwischenauflösung des Concept Cartoons nach Konzept §11; Endauflösung erst Stunde 7.)</a:t>
            </a:r>
          </a:p>
          <a:p/>
          <a:p>
            <a:r>
              <a:t>**Erwartete Schülerantworten:** „Ich wusste es — der eine war hohl!” → Korrigieren: nicht hohl, sondern ein anderer Stoff; beide Würfel sind massiv.</a:t>
            </a:r>
          </a:p>
          <a:p/>
          <a:p>
            <a:r>
              <a:t>**Hinweis:** Der Merksatz nennt bewusst zwei Abhängigkeiten (Volumen UND Stoff) — beide Wörter beim Vorlesen betonen.</a:t>
            </a:r>
          </a:p>
          <a:p/>
          <a:p>
            <a:r>
              <a:t>**Zeit:** 2 Minuten (Abschluss der Sicherung, gesamt 8 Minuten).</a:t>
            </a:r>
          </a:p>
        </p:txBody>
      </p:sp>
      <p:sp>
        <p:nvSpPr>
          <p:cNvPr id="4" name="Slide Number Placeholder 3"/>
          <p:cNvSpPr>
            <a:spLocks noGrp="1"/>
          </p:cNvSpPr>
          <p:nvPr>
            <p:ph type="sldNum" idx="5" sz="quarter"/>
          </p:nvPr>
        </p:nvSpPr>
        <p:spPr/>
      </p:sp>
    </p:spTree>
  </p:cSld>
  <p:clrMapOvr>
    <a:masterClrMapping/>
  </p:clrMapOvr>
</p:notes>
</file>

<file path=ppt/notesSlides/notesSlide2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G2-12 · Arbeitsphase Heft 2.4: 1 kg Eisen gegen 1 kg Federn (ca. 4 Minuten)</a:t>
            </a:r>
          </a:p>
          <a:p/>
          <a:p>
            <a:r>
              <a:t>**Regie:** Jonas' Sprechblase von einem Schüler mit Betonung vorlesen lassen. Dann Einzelarbeit im Heft: ankreuzen und begründen. Bei der Besprechung zuerst das Kreuz abfragen (Handzeichen), dann zwei Begründungen vorlesen lassen.</a:t>
            </a:r>
          </a:p>
          <a:p/>
          <a:p>
            <a:r>
              <a:t>**Lösung:** „Beide haben genau die gleiche Masse” ist richtig. Erwartete Begründung: 1 kg ist 1 kg; Eisen wirkt nur „schwerer”, weil es bei gleichem Volumen viel mehr Masse hat — 1 kg Eisen ist ein kleiner Klotz, 1 kg Federn füllt einen ganzen Sack.</a:t>
            </a:r>
          </a:p>
          <a:p/>
          <a:p>
            <a:r>
              <a:t>**Erwartete Fehler:** Einzelne kreuzen trotz Abstimmung vom Stundenanfang wieder „Eisen” an (V10 ist hartnäckig). Reaktion: zurück zur Doppeldeutigkeits-Folie — „In welcher Bedeutung benutzt Jonas das Wort schwer?”</a:t>
            </a:r>
          </a:p>
          <a:p/>
          <a:p>
            <a:r>
              <a:t>**Brücke:** Wer fertig ist, formuliert einen Verbesserungsvorschlag für Jonas' Satz („Eisen ist bei gleichem Volumen schwerer als Federn”).</a:t>
            </a:r>
          </a:p>
          <a:p/>
          <a:p>
            <a:r>
              <a:t>**Zeit:** 4 Minuten (Ende der Übungsphase, gesamt 9 Minuten).</a:t>
            </a:r>
          </a:p>
        </p:txBody>
      </p:sp>
      <p:sp>
        <p:nvSpPr>
          <p:cNvPr id="4" name="Slide Number Placeholder 3"/>
          <p:cNvSpPr>
            <a:spLocks noGrp="1"/>
          </p:cNvSpPr>
          <p:nvPr>
            <p:ph type="sldNum" idx="5" sz="quarter"/>
          </p:nvPr>
        </p:nvSpPr>
        <p:spPr/>
      </p:sp>
    </p:spTree>
  </p:cSld>
  <p:clrMapOvr>
    <a:masterClrMapping/>
  </p:clrMapOvr>
</p:notes>
</file>

<file path=ppt/notesSlides/notesSlide2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G2-13 · Abschluss: Das nimmst du mit (ca. 2 Minuten)</a:t>
            </a:r>
          </a:p>
          <a:p/>
          <a:p>
            <a:r>
              <a:t>**Regie:** Die drei Kernaussagen von Schülern vorlesen lassen — jede Aussage kurz an ein Stundenerlebnis koppeln (Abstimmung, Stecknadel-Beispiel, Würfelsatz). Den Ausblick als Cliffhanger inszenieren: „100 Stahlmuttern — und ihr sagt mir die Masse voraus, ohne die Waage zu benutzen. Geht das? Nächste Stunde wetten wir darauf.” (Bezug zur Muttern-Wette in Stunde G3.)</a:t>
            </a:r>
          </a:p>
          <a:p/>
          <a:p>
            <a:r>
              <a:t>**Erwartete Schülerantworten:** Auf den Ausblick: „Einfach eine wiegen und mal 100!” — nicht bewerten, nur grinsen: „Gute Idee. Merk sie dir bis nächste Woche.”</a:t>
            </a:r>
          </a:p>
          <a:p/>
          <a:p>
            <a:r>
              <a:t>**Zeit:** 2 Minuten.</a:t>
            </a:r>
          </a:p>
        </p:txBody>
      </p:sp>
      <p:sp>
        <p:nvSpPr>
          <p:cNvPr id="4" name="Slide Number Placeholder 3"/>
          <p:cNvSpPr>
            <a:spLocks noGrp="1"/>
          </p:cNvSpPr>
          <p:nvPr>
            <p:ph type="sldNum" idx="5" sz="quarter"/>
          </p:nvPr>
        </p:nvSpPr>
        <p:spPr/>
      </p:sp>
    </p:spTree>
  </p:cSld>
  <p:clrMapOvr>
    <a:masterClrMapping/>
  </p:clrMapOvr>
</p:notes>
</file>

<file path=ppt/notesSlides/notesSlide2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G2-14 · Hausaufgabe (ca. 1 Minute)</a:t>
            </a:r>
          </a:p>
          <a:p/>
          <a:p>
            <a:r>
              <a:t>**Regie:** Hausaufgabe Heft 2.5 vorstellen: ein Kontrastpaar aus dem Alltag beschreiben (zwei etwa gleich große Gegenstände, deutlich verschieden schwer) und die Stoffe notieren. Den Tipp vorlesen und ankündigen, dass die nächste Stunde mit den mitgebrachten Beispielen startet (Einstiegsgespräch G3) — das erhöht die Verbindlichkeit.</a:t>
            </a:r>
          </a:p>
          <a:p/>
          <a:p>
            <a:r>
              <a:t>**Begründung der Hausaufgabe (Konzept):** Transfer der Kontrastpaar-Idee in den Alltag; die Beispiele werden in G3 als Einstiegsgespräch genutzt.</a:t>
            </a:r>
          </a:p>
          <a:p/>
          <a:p>
            <a:r>
              <a:t>**Erwartete Beispiele:** Glasmurmel/Styroporkugel, volle/leere Trinkflasche aus Stahl, Backstein/Schaumstoffblock, Stahllöffel/Plastiklöffel.</a:t>
            </a:r>
          </a:p>
          <a:p/>
          <a:p>
            <a:r>
              <a:t>**Zeit:** 1 Minute. Damit ist das 45-Minuten-Raster komplett (7 + 18 + 8 + 9 + 3).</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notesSlide" Target="../notesSlides/notesSlide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 Id="rId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 Id="rId3"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 Id="rId3" Type="http://schemas.openxmlformats.org/officeDocument/2006/relationships/notesSlide" Target="../notesSlides/notesSlide28.xml"/></Relationships>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1.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2.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3.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4.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5.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6.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7.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8.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09.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10.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11.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12.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13.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folie-014.png"/>
          <p:cNvPicPr>
            <a:picLocks noChangeAspect="1"/>
          </p:cNvPicPr>
          <p:nvPr/>
        </p:nvPicPr>
        <p:blipFill>
          <a:blip r:embed="rId2"/>
          <a:stretch>
            <a:fillRect/>
          </a:stretch>
        </p:blipFill>
        <p:spPr>
          <a:xfrm>
            <a:off x="0" y="0"/>
            <a:ext cx="12191695"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Materie &amp; Dichte — Foliensatz Gymnasium, Stunden G1–G8 (Physik Klasse 7)</dc:title>
  <dc:subject/>
  <dc:creator>lehrsammlung.com</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